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6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843"/>
    <p:restoredTop sz="95170"/>
  </p:normalViewPr>
  <p:slideViewPr>
    <p:cSldViewPr snapToGrid="0">
      <p:cViewPr varScale="1">
        <p:scale>
          <a:sx n="83" d="100"/>
          <a:sy n="83" d="100"/>
        </p:scale>
        <p:origin x="232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BC9CC-3259-927D-0C87-FAA960127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D5906D-D71C-293C-70C9-CF223F8882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DCE72-B57F-5730-11FB-25603984B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C3A9-950B-CB4E-9A2F-E92ED2C8F65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70C42-0F13-B0DF-73F6-5D613BD3F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FDB4F-B260-A437-FB75-4F5106EA7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70B8-9FA8-6F40-AEA5-114AFC6E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035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85D84-88D2-3DA6-ADA9-2570CE500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60032D-B799-3A50-5007-C96C75146B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4EC30-2552-9EC9-65A7-A59EFADA3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C3A9-950B-CB4E-9A2F-E92ED2C8F65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A3853-9850-38D8-F7E9-A4F5503AF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CEBA0-DEA7-E944-8551-F735C1F6A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70B8-9FA8-6F40-AEA5-114AFC6E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3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2D6F8D-2EC0-D613-FED1-B1B866062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C2109D-490D-11E7-3D71-3CC0592290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71FF3-8CC0-E93B-4ED9-93DCECB10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C3A9-950B-CB4E-9A2F-E92ED2C8F65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5F617-061C-0BA2-52DA-AB25DCC37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82F3-D155-D0C6-C07A-EC4D35C37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70B8-9FA8-6F40-AEA5-114AFC6E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66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90765-AB06-8704-DC23-B01C0CB84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19EC6-0150-1703-29DF-D6D29D957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F5D44-1377-1307-1575-7290AAD58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C3A9-950B-CB4E-9A2F-E92ED2C8F65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746AA-5EF6-D5E9-4A90-6AE522481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6E610-B582-3965-7E0C-A26A73F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70B8-9FA8-6F40-AEA5-114AFC6E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607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D8594-D518-387F-A2AB-261F60253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B1FB3-1EE6-53E2-1135-196299D41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8A040-A9AA-0C7E-F4A6-E84DB007D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C3A9-950B-CB4E-9A2F-E92ED2C8F65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46B8C-0F3A-0D92-435E-FEA0E4B10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5AE74-E618-AD14-48CB-DA906A38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70B8-9FA8-6F40-AEA5-114AFC6E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155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E6DE9-DC52-EEBF-C6D5-54780169D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012BA-555A-84CF-C146-844ED97F88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417F1-D04D-ADE8-5D87-3ED5B49703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2A169-8C08-D5D5-FAAD-04637FA19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C3A9-950B-CB4E-9A2F-E92ED2C8F65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08EE2F-EF05-E990-BD2C-618501432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6C6C39-2050-3C8E-2912-43D8C548A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70B8-9FA8-6F40-AEA5-114AFC6E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05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E1C71-1BA0-45BA-A239-B3009B67B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58C77B-98C6-D1FA-CC31-A57D0894BD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544C9C-A163-E361-D833-530699731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78B8CF-550D-44C9-1E6E-2C43F240B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1B4B44-CFBE-1061-F1AB-156DEDC3DC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AAC5A2-9981-9CD5-BAFF-050B9F375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C3A9-950B-CB4E-9A2F-E92ED2C8F65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0AB4ED-5A8F-5180-7C9E-6682208B7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772C16-92E2-BC13-00E1-82758D566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70B8-9FA8-6F40-AEA5-114AFC6E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06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55ECC-FE03-E5C7-32BD-26349E89D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C8144D-835F-8C1A-F51D-098564D44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C3A9-950B-CB4E-9A2F-E92ED2C8F65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9B0637-5B2F-AC3D-761D-FC84F16C8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C1958F-03AE-DB40-0B52-9D1BE96BB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70B8-9FA8-6F40-AEA5-114AFC6E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446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9CC106-195C-7DAB-73C9-F4B4F6BB1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C3A9-950B-CB4E-9A2F-E92ED2C8F65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3F4BAE-7347-0E6C-F0AB-308CBA3CE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B75DD3-FF4B-2874-F6F6-82DCEB4BB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70B8-9FA8-6F40-AEA5-114AFC6E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30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80A85-72A6-527E-6113-FFF4D4967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7B242-C752-D34A-24BD-AE55700D1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FE3BAA-2685-237E-8DFC-49AE21041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C4AD0D-6B70-BF23-082C-FF5453378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C3A9-950B-CB4E-9A2F-E92ED2C8F65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BF83E6-93AF-998E-6053-7A687CD1D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E964A-D132-DA5D-1829-55E2C3AF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70B8-9FA8-6F40-AEA5-114AFC6E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47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AE8D2-2A86-BFF7-7A62-C8A201A4B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06CBBF-D190-4D12-21AA-878FA8D289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79CDCC-14E7-A0D3-1F56-9FAEB8449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0F686B-4BA4-9139-1091-E13B03F63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C3A9-950B-CB4E-9A2F-E92ED2C8F65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A7A2A4-3A10-30C4-0EFC-31B6E45F9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106C7-45E0-B04B-C10D-B729085E7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870B8-9FA8-6F40-AEA5-114AFC6E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2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1B4C50-8EBA-4300-496A-C3E032BD8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861A0A-CD1A-9147-B808-852B532D8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DEDD2-7F28-F1E1-32F3-BC5E9728D4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EC3A9-950B-CB4E-9A2F-E92ED2C8F65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87FB28-A4CE-350C-CF52-B8222E63EA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D2476-F048-D335-7AF7-3B39086AC7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870B8-9FA8-6F40-AEA5-114AFC6E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80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8FBD5-DD84-C5EC-0BE1-0916F72F23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80994"/>
          </a:xfrm>
        </p:spPr>
        <p:txBody>
          <a:bodyPr/>
          <a:lstStyle/>
          <a:p>
            <a:r>
              <a:rPr lang="en-US" b="1" dirty="0"/>
              <a:t>TRANSFORMASI ELEMENTER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794253-5A92-1E2B-7641-FF0E6FA04F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pemakaian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yang </a:t>
            </a:r>
            <a:r>
              <a:rPr lang="en-US" dirty="0" err="1"/>
              <a:t>diinginkan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transformasi</a:t>
            </a:r>
            <a:r>
              <a:rPr lang="en-US" dirty="0"/>
              <a:t> </a:t>
            </a:r>
            <a:r>
              <a:rPr lang="en-US" dirty="0" err="1"/>
              <a:t>elementer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434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47CCE-70B3-61A0-64D5-64B91C234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1644"/>
          </a:xfrm>
        </p:spPr>
        <p:txBody>
          <a:bodyPr/>
          <a:lstStyle/>
          <a:p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transformasi</a:t>
            </a:r>
            <a:r>
              <a:rPr lang="en-US" dirty="0"/>
              <a:t> </a:t>
            </a:r>
            <a:r>
              <a:rPr lang="en-US" dirty="0" err="1"/>
              <a:t>elementer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66C0F-FDD4-F5E1-FEE5-3340A36299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06770"/>
            <a:ext cx="5181600" cy="4770193"/>
          </a:xfrm>
        </p:spPr>
        <p:txBody>
          <a:bodyPr>
            <a:normAutofit fontScale="85000" lnSpcReduction="20000"/>
          </a:bodyPr>
          <a:lstStyle/>
          <a:p>
            <a:r>
              <a:rPr lang="en-US" b="0" dirty="0" err="1"/>
              <a:t>Hij</a:t>
            </a:r>
            <a:r>
              <a:rPr lang="en-US" b="0" dirty="0"/>
              <a:t> (A) = </a:t>
            </a:r>
            <a:r>
              <a:rPr lang="en-US" b="0" dirty="0" err="1"/>
              <a:t>pertukaran</a:t>
            </a:r>
            <a:r>
              <a:rPr lang="en-US" b="0" dirty="0"/>
              <a:t> </a:t>
            </a:r>
            <a:r>
              <a:rPr lang="en-US" b="0" dirty="0" err="1"/>
              <a:t>setiap</a:t>
            </a:r>
            <a:r>
              <a:rPr lang="en-US" b="0" dirty="0"/>
              <a:t> </a:t>
            </a:r>
            <a:r>
              <a:rPr lang="en-US" b="0" dirty="0" err="1"/>
              <a:t>elemen</a:t>
            </a:r>
            <a:r>
              <a:rPr lang="en-US" b="0" dirty="0"/>
              <a:t> </a:t>
            </a:r>
            <a:r>
              <a:rPr lang="en-US" b="0" dirty="0" err="1"/>
              <a:t>matriks</a:t>
            </a:r>
            <a:r>
              <a:rPr lang="en-US" b="0" dirty="0"/>
              <a:t> A pada baris </a:t>
            </a:r>
            <a:r>
              <a:rPr lang="en-US" b="0" dirty="0" err="1"/>
              <a:t>ke-i</a:t>
            </a:r>
            <a:r>
              <a:rPr lang="en-US" b="0" dirty="0"/>
              <a:t> </a:t>
            </a:r>
            <a:r>
              <a:rPr lang="en-US" b="0" dirty="0" err="1"/>
              <a:t>menjadi</a:t>
            </a:r>
            <a:r>
              <a:rPr lang="en-US" b="0" dirty="0"/>
              <a:t> baris </a:t>
            </a:r>
            <a:r>
              <a:rPr lang="en-US" b="0" dirty="0" err="1"/>
              <a:t>ke</a:t>
            </a:r>
            <a:r>
              <a:rPr lang="en-US" b="0" dirty="0"/>
              <a:t>-j dan baris </a:t>
            </a:r>
            <a:r>
              <a:rPr lang="en-US" b="0" dirty="0" err="1"/>
              <a:t>ke</a:t>
            </a:r>
            <a:r>
              <a:rPr lang="en-US" b="0" dirty="0"/>
              <a:t> –j </a:t>
            </a:r>
            <a:r>
              <a:rPr lang="en-US" b="0" dirty="0" err="1"/>
              <a:t>menjadi</a:t>
            </a:r>
            <a:r>
              <a:rPr lang="en-US" b="0" dirty="0"/>
              <a:t> baris </a:t>
            </a:r>
            <a:r>
              <a:rPr lang="en-US" b="0" dirty="0" err="1"/>
              <a:t>ke-i</a:t>
            </a:r>
            <a:endParaRPr lang="en-US" b="0" dirty="0"/>
          </a:p>
          <a:p>
            <a:pPr marL="0" indent="0">
              <a:buNone/>
            </a:pPr>
            <a:endParaRPr lang="en-US" b="0" dirty="0"/>
          </a:p>
          <a:p>
            <a:r>
              <a:rPr lang="en-US" dirty="0"/>
              <a:t> A =   3   5   7</a:t>
            </a:r>
          </a:p>
          <a:p>
            <a:pPr marL="0" indent="0">
              <a:buNone/>
            </a:pPr>
            <a:r>
              <a:rPr lang="en-US" b="0" dirty="0"/>
              <a:t>              4   2  6</a:t>
            </a:r>
          </a:p>
          <a:p>
            <a:pPr marL="0" indent="0">
              <a:buNone/>
            </a:pPr>
            <a:r>
              <a:rPr lang="en-US" dirty="0"/>
              <a:t>              1   9  8</a:t>
            </a:r>
            <a:endParaRPr lang="en-US" b="0" dirty="0"/>
          </a:p>
          <a:p>
            <a:pPr marL="0" indent="0">
              <a:buNone/>
            </a:pPr>
            <a:r>
              <a:rPr lang="en-US" dirty="0" err="1"/>
              <a:t>Pertukaran</a:t>
            </a:r>
            <a:r>
              <a:rPr lang="en-US" dirty="0"/>
              <a:t> baris 1 </a:t>
            </a:r>
            <a:r>
              <a:rPr lang="en-US" dirty="0" err="1"/>
              <a:t>menjadi</a:t>
            </a:r>
            <a:r>
              <a:rPr lang="en-US" dirty="0"/>
              <a:t> baris 3 dan baris 3 </a:t>
            </a:r>
            <a:r>
              <a:rPr lang="en-US" dirty="0" err="1"/>
              <a:t>menjadi</a:t>
            </a:r>
            <a:r>
              <a:rPr lang="en-US" dirty="0"/>
              <a:t> baris 1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matiks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H</a:t>
            </a:r>
            <a:r>
              <a:rPr lang="en-US" baseline="-25000" dirty="0"/>
              <a:t>13</a:t>
            </a:r>
            <a:r>
              <a:rPr lang="en-US" dirty="0"/>
              <a:t> (A)=       1   9  8</a:t>
            </a:r>
          </a:p>
          <a:p>
            <a:pPr marL="0" indent="0">
              <a:buNone/>
            </a:pPr>
            <a:r>
              <a:rPr lang="en-US" b="0" dirty="0"/>
              <a:t>                      4   2  6</a:t>
            </a:r>
          </a:p>
          <a:p>
            <a:pPr marL="0" indent="0">
              <a:buNone/>
            </a:pPr>
            <a:r>
              <a:rPr lang="en-US" dirty="0"/>
              <a:t>                      3   5  7</a:t>
            </a:r>
            <a:endParaRPr lang="en-US" b="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F296B-A580-E7D1-0E1D-8ACAEB133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06770"/>
            <a:ext cx="5181600" cy="477019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Kij</a:t>
            </a:r>
            <a:r>
              <a:rPr lang="en-US" dirty="0"/>
              <a:t> (A) = </a:t>
            </a:r>
            <a:r>
              <a:rPr lang="en-US" dirty="0" err="1"/>
              <a:t>pertukaran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 pada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ke-i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-j dan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-j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ke-i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 =   3   5   7</a:t>
            </a:r>
          </a:p>
          <a:p>
            <a:pPr marL="0" indent="0">
              <a:buNone/>
            </a:pPr>
            <a:r>
              <a:rPr lang="en-US" b="0" dirty="0"/>
              <a:t>             4   2  6</a:t>
            </a:r>
          </a:p>
          <a:p>
            <a:pPr marL="0" indent="0">
              <a:buNone/>
            </a:pPr>
            <a:r>
              <a:rPr lang="en-US" dirty="0"/>
              <a:t>             1   9  8</a:t>
            </a:r>
          </a:p>
          <a:p>
            <a:pPr marL="0" indent="0">
              <a:buNone/>
            </a:pPr>
            <a:r>
              <a:rPr lang="en-US" dirty="0" err="1"/>
              <a:t>Pertukaran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2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3 dan </a:t>
            </a:r>
            <a:r>
              <a:rPr lang="en-US" dirty="0" err="1"/>
              <a:t>kolom</a:t>
            </a:r>
            <a:r>
              <a:rPr lang="en-US" dirty="0"/>
              <a:t> 3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2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matiks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K</a:t>
            </a:r>
            <a:r>
              <a:rPr lang="en-US" baseline="-25000" dirty="0"/>
              <a:t>23</a:t>
            </a:r>
            <a:r>
              <a:rPr lang="en-US" dirty="0"/>
              <a:t> (A)=  3   7   5</a:t>
            </a:r>
          </a:p>
          <a:p>
            <a:pPr marL="0" indent="0">
              <a:buNone/>
            </a:pPr>
            <a:r>
              <a:rPr lang="en-US" b="0" dirty="0"/>
              <a:t>                 4   6   </a:t>
            </a:r>
            <a:r>
              <a:rPr lang="en-US" dirty="0"/>
              <a:t>2</a:t>
            </a:r>
            <a:endParaRPr lang="en-US" b="0" dirty="0"/>
          </a:p>
          <a:p>
            <a:pPr marL="0" indent="0">
              <a:buNone/>
            </a:pPr>
            <a:r>
              <a:rPr lang="en-US" dirty="0"/>
              <a:t>                 1   8   9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Double Bracket 4">
            <a:extLst>
              <a:ext uri="{FF2B5EF4-FFF2-40B4-BE49-F238E27FC236}">
                <a16:creationId xmlns:a16="http://schemas.microsoft.com/office/drawing/2014/main" id="{A88C3077-92EB-4EE7-69B6-10557C83B32A}"/>
              </a:ext>
            </a:extLst>
          </p:cNvPr>
          <p:cNvSpPr/>
          <p:nvPr/>
        </p:nvSpPr>
        <p:spPr>
          <a:xfrm flipH="1">
            <a:off x="1699840" y="2683412"/>
            <a:ext cx="1234441" cy="1382151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uble Bracket 6">
            <a:extLst>
              <a:ext uri="{FF2B5EF4-FFF2-40B4-BE49-F238E27FC236}">
                <a16:creationId xmlns:a16="http://schemas.microsoft.com/office/drawing/2014/main" id="{8838B06E-6062-F73E-1BFB-D5BB4FCF55E8}"/>
              </a:ext>
            </a:extLst>
          </p:cNvPr>
          <p:cNvSpPr/>
          <p:nvPr/>
        </p:nvSpPr>
        <p:spPr>
          <a:xfrm flipH="1">
            <a:off x="2294205" y="4965895"/>
            <a:ext cx="1130105" cy="1211068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AF6EA190-20D2-ED1A-6021-AF0EA19425D2}"/>
              </a:ext>
            </a:extLst>
          </p:cNvPr>
          <p:cNvSpPr/>
          <p:nvPr/>
        </p:nvSpPr>
        <p:spPr>
          <a:xfrm flipH="1">
            <a:off x="7006886" y="2871885"/>
            <a:ext cx="1111347" cy="1193678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uble Bracket 8">
            <a:extLst>
              <a:ext uri="{FF2B5EF4-FFF2-40B4-BE49-F238E27FC236}">
                <a16:creationId xmlns:a16="http://schemas.microsoft.com/office/drawing/2014/main" id="{5AEB4C1A-BE59-FFC0-FEDB-61E20C290A55}"/>
              </a:ext>
            </a:extLst>
          </p:cNvPr>
          <p:cNvSpPr/>
          <p:nvPr/>
        </p:nvSpPr>
        <p:spPr>
          <a:xfrm flipH="1">
            <a:off x="7234307" y="4925144"/>
            <a:ext cx="1332918" cy="1211068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565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47CCE-70B3-61A0-64D5-64B91C234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441"/>
          </a:xfrm>
        </p:spPr>
        <p:txBody>
          <a:bodyPr/>
          <a:lstStyle/>
          <a:p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transformasi</a:t>
            </a:r>
            <a:r>
              <a:rPr lang="en-US" dirty="0"/>
              <a:t> </a:t>
            </a:r>
            <a:r>
              <a:rPr lang="en-US" dirty="0" err="1"/>
              <a:t>elementer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0E66C0F-FDD4-F5E1-FEE5-3340A36299C7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838200" y="1364566"/>
                <a:ext cx="5181600" cy="4812397"/>
              </a:xfrm>
            </p:spPr>
            <p:txBody>
              <a:bodyPr>
                <a:normAutofit fontScale="92500" lnSpcReduction="20000"/>
              </a:bodyPr>
              <a:lstStyle/>
              <a:p>
                <a:endParaRPr lang="en-US" b="0" dirty="0"/>
              </a:p>
              <a:p>
                <a:r>
                  <a:rPr lang="en-US" b="0" dirty="0"/>
                  <a:t>Hi</a:t>
                </a:r>
                <a14:m>
                  <m:oMath xmlns:m="http://schemas.openxmlformats.org/officeDocument/2006/math">
                    <m:r>
                      <a:rPr lang="en-US" b="0" i="0" baseline="300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aseline="30000" dirty="0"/>
                      <m:t>(</m:t>
                    </m:r>
                    <m:r>
                      <a:rPr lang="en-US" i="1" baseline="30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m:rPr>
                        <m:nor/>
                      </m:rPr>
                      <a:rPr lang="en-US" baseline="30000" dirty="0"/>
                      <m:t>)</m:t>
                    </m:r>
                  </m:oMath>
                </a14:m>
                <a:r>
                  <a:rPr lang="en-US" b="0" dirty="0"/>
                  <a:t> (A) = </a:t>
                </a:r>
                <a:r>
                  <a:rPr lang="en-US" b="0" dirty="0" err="1"/>
                  <a:t>perkalian</a:t>
                </a:r>
                <a:r>
                  <a:rPr lang="en-US" b="0" dirty="0"/>
                  <a:t> </a:t>
                </a:r>
                <a:r>
                  <a:rPr lang="en-US" b="0" dirty="0" err="1"/>
                  <a:t>setiap</a:t>
                </a:r>
                <a:r>
                  <a:rPr lang="en-US" b="0" dirty="0"/>
                  <a:t> </a:t>
                </a:r>
                <a:r>
                  <a:rPr lang="en-US" b="0" dirty="0" err="1"/>
                  <a:t>elemen</a:t>
                </a:r>
                <a:r>
                  <a:rPr lang="en-US" b="0" dirty="0"/>
                  <a:t> pada baris </a:t>
                </a:r>
                <a:r>
                  <a:rPr lang="en-US" b="0" dirty="0" err="1"/>
                  <a:t>ke-i</a:t>
                </a:r>
                <a:r>
                  <a:rPr lang="en-US" b="0" dirty="0"/>
                  <a:t> </a:t>
                </a:r>
                <a:r>
                  <a:rPr lang="en-US" b="0" dirty="0" err="1"/>
                  <a:t>dengan</a:t>
                </a:r>
                <a:r>
                  <a:rPr lang="en-US" b="0" dirty="0"/>
                  <a:t> </a:t>
                </a:r>
                <a:r>
                  <a:rPr lang="en-US" b="0" dirty="0" err="1"/>
                  <a:t>skalar</a:t>
                </a:r>
                <a:r>
                  <a:rPr lang="en-US" b="0" dirty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≠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dari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matriks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</m:t>
                      </m:r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 A =   3   5   7</a:t>
                </a:r>
              </a:p>
              <a:p>
                <a:pPr marL="0" indent="0">
                  <a:buNone/>
                </a:pPr>
                <a:r>
                  <a:rPr lang="en-US" b="0" dirty="0"/>
                  <a:t>              4   2  6</a:t>
                </a:r>
              </a:p>
              <a:p>
                <a:pPr marL="0" indent="0">
                  <a:buNone/>
                </a:pPr>
                <a:r>
                  <a:rPr lang="en-US" dirty="0"/>
                  <a:t>              1   9  8</a:t>
                </a:r>
                <a:endParaRPr lang="en-US" b="0" dirty="0"/>
              </a:p>
              <a:p>
                <a:pPr marL="0" indent="0">
                  <a:buNone/>
                </a:pPr>
                <a:r>
                  <a:rPr lang="en-US" dirty="0" err="1"/>
                  <a:t>Perkalian</a:t>
                </a:r>
                <a:r>
                  <a:rPr lang="en-US" dirty="0"/>
                  <a:t>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elemen</a:t>
                </a:r>
                <a:r>
                  <a:rPr lang="en-US" dirty="0"/>
                  <a:t> pada baris 3 </a:t>
                </a:r>
                <a:r>
                  <a:rPr lang="en-US" dirty="0" err="1"/>
                  <a:t>dengan</a:t>
                </a:r>
                <a:r>
                  <a:rPr lang="en-US" dirty="0"/>
                  <a:t> -5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A </a:t>
                </a:r>
                <a:r>
                  <a:rPr lang="en-US" dirty="0" err="1"/>
                  <a:t>adalah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H</a:t>
                </a:r>
                <a:r>
                  <a:rPr lang="en-US" baseline="-25000" dirty="0"/>
                  <a:t>3</a:t>
                </a:r>
                <a:r>
                  <a:rPr lang="en-US" dirty="0"/>
                  <a:t> </a:t>
                </a:r>
                <a:r>
                  <a:rPr lang="en-US" baseline="30000" dirty="0"/>
                  <a:t>(-5)</a:t>
                </a:r>
                <a:r>
                  <a:rPr lang="en-US" dirty="0"/>
                  <a:t>(A)=   3     5       7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 4     2       6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-5   -45  -40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0E66C0F-FDD4-F5E1-FEE5-3340A36299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838200" y="1364566"/>
                <a:ext cx="5181600" cy="4812397"/>
              </a:xfrm>
              <a:blipFill>
                <a:blip r:embed="rId2"/>
                <a:stretch>
                  <a:fillRect l="-2200" r="-14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8D1F296B-A580-E7D1-0E1D-8ACAEB133EC3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200" y="1364566"/>
                <a:ext cx="5181600" cy="4812397"/>
              </a:xfrm>
            </p:spPr>
            <p:txBody>
              <a:bodyPr>
                <a:normAutofit fontScale="92500" lnSpcReduction="20000"/>
              </a:bodyPr>
              <a:lstStyle/>
              <a:p>
                <a:endParaRPr lang="en-US" b="0" dirty="0"/>
              </a:p>
              <a:p>
                <a:r>
                  <a:rPr lang="en-US" dirty="0" err="1"/>
                  <a:t>Kj</a:t>
                </a:r>
                <a:r>
                  <a:rPr lang="en-US" dirty="0"/>
                  <a:t> </a:t>
                </a:r>
                <a:r>
                  <a:rPr lang="en-US" baseline="30000" dirty="0"/>
                  <a:t>(</a:t>
                </a:r>
                <a14:m>
                  <m:oMath xmlns:m="http://schemas.openxmlformats.org/officeDocument/2006/math">
                    <m:r>
                      <a:rPr lang="en-US" i="1" baseline="30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baseline="30000" dirty="0"/>
                  <a:t>) </a:t>
                </a:r>
                <a:r>
                  <a:rPr lang="en-US" b="0" dirty="0"/>
                  <a:t>(A) = </a:t>
                </a:r>
                <a:r>
                  <a:rPr lang="en-US" b="0" dirty="0" err="1"/>
                  <a:t>perkalian</a:t>
                </a:r>
                <a:r>
                  <a:rPr lang="en-US" b="0" dirty="0"/>
                  <a:t> </a:t>
                </a:r>
                <a:r>
                  <a:rPr lang="en-US" b="0" dirty="0" err="1"/>
                  <a:t>setiap</a:t>
                </a:r>
                <a:r>
                  <a:rPr lang="en-US" b="0" dirty="0"/>
                  <a:t> </a:t>
                </a:r>
                <a:r>
                  <a:rPr lang="en-US" b="0" dirty="0" err="1"/>
                  <a:t>elemen</a:t>
                </a:r>
                <a:r>
                  <a:rPr lang="en-US" b="0" dirty="0"/>
                  <a:t> pada </a:t>
                </a:r>
                <a:r>
                  <a:rPr lang="en-US" dirty="0" err="1"/>
                  <a:t>kolom</a:t>
                </a:r>
                <a:r>
                  <a:rPr lang="en-US" b="0" dirty="0"/>
                  <a:t> </a:t>
                </a:r>
                <a:r>
                  <a:rPr lang="en-US" b="0" dirty="0" err="1"/>
                  <a:t>ke</a:t>
                </a:r>
                <a:r>
                  <a:rPr lang="en-US" b="0" dirty="0"/>
                  <a:t>-j </a:t>
                </a:r>
                <a:r>
                  <a:rPr lang="en-US" b="0" dirty="0" err="1"/>
                  <a:t>dengan</a:t>
                </a:r>
                <a:r>
                  <a:rPr lang="en-US" b="0" dirty="0"/>
                  <a:t> </a:t>
                </a:r>
                <a:r>
                  <a:rPr lang="en-US" b="0" dirty="0" err="1"/>
                  <a:t>skalar</a:t>
                </a:r>
                <a:r>
                  <a:rPr lang="en-US" b="0" dirty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≠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dari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matriks</m:t>
                      </m:r>
                      <m: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r>
                  <a:rPr lang="en-US" dirty="0"/>
                  <a:t>A =   3   5   7</a:t>
                </a:r>
              </a:p>
              <a:p>
                <a:pPr marL="0" indent="0">
                  <a:buNone/>
                </a:pPr>
                <a:r>
                  <a:rPr lang="en-US" b="0" dirty="0"/>
                  <a:t>             4   2  6</a:t>
                </a:r>
              </a:p>
              <a:p>
                <a:pPr marL="0" indent="0">
                  <a:buNone/>
                </a:pPr>
                <a:r>
                  <a:rPr lang="en-US" dirty="0"/>
                  <a:t>             1   9  8</a:t>
                </a:r>
              </a:p>
              <a:p>
                <a:pPr marL="0" indent="0">
                  <a:buNone/>
                </a:pPr>
                <a:r>
                  <a:rPr lang="en-US" dirty="0" err="1"/>
                  <a:t>Perkalian</a:t>
                </a:r>
                <a:r>
                  <a:rPr lang="en-US" dirty="0"/>
                  <a:t>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elemen</a:t>
                </a:r>
                <a:r>
                  <a:rPr lang="en-US" dirty="0"/>
                  <a:t> pada </a:t>
                </a:r>
                <a:r>
                  <a:rPr lang="en-US" dirty="0" err="1"/>
                  <a:t>kolom</a:t>
                </a:r>
                <a:r>
                  <a:rPr lang="en-US" dirty="0"/>
                  <a:t> 2 </a:t>
                </a:r>
                <a:r>
                  <a:rPr lang="en-US" dirty="0" err="1"/>
                  <a:t>dengan</a:t>
                </a:r>
                <a:r>
                  <a:rPr lang="en-US" dirty="0"/>
                  <a:t> -3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A </a:t>
                </a:r>
                <a:r>
                  <a:rPr lang="en-US" dirty="0" err="1"/>
                  <a:t>adalah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K</a:t>
                </a:r>
                <a:r>
                  <a:rPr lang="en-US" baseline="-25000" dirty="0"/>
                  <a:t>2</a:t>
                </a:r>
                <a:r>
                  <a:rPr lang="en-US" dirty="0"/>
                  <a:t> </a:t>
                </a:r>
                <a:r>
                  <a:rPr lang="en-US" baseline="30000" dirty="0"/>
                  <a:t>(-3)</a:t>
                </a:r>
                <a14:m>
                  <m:oMath xmlns:m="http://schemas.openxmlformats.org/officeDocument/2006/math">
                    <m:r>
                      <a:rPr lang="en-US" i="1" baseline="3000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(A)=     3    -15    7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 4     -6     6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 1     -27   8</a:t>
                </a:r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8D1F296B-A580-E7D1-0E1D-8ACAEB133E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200" y="1364566"/>
                <a:ext cx="5181600" cy="4812397"/>
              </a:xfrm>
              <a:blipFill>
                <a:blip r:embed="rId3"/>
                <a:stretch>
                  <a:fillRect l="-2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Double Bracket 4">
            <a:extLst>
              <a:ext uri="{FF2B5EF4-FFF2-40B4-BE49-F238E27FC236}">
                <a16:creationId xmlns:a16="http://schemas.microsoft.com/office/drawing/2014/main" id="{A88C3077-92EB-4EE7-69B6-10557C83B32A}"/>
              </a:ext>
            </a:extLst>
          </p:cNvPr>
          <p:cNvSpPr/>
          <p:nvPr/>
        </p:nvSpPr>
        <p:spPr>
          <a:xfrm flipH="1">
            <a:off x="1686947" y="2823466"/>
            <a:ext cx="1234441" cy="1211068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uble Bracket 6">
            <a:extLst>
              <a:ext uri="{FF2B5EF4-FFF2-40B4-BE49-F238E27FC236}">
                <a16:creationId xmlns:a16="http://schemas.microsoft.com/office/drawing/2014/main" id="{8838B06E-6062-F73E-1BFB-D5BB4FCF55E8}"/>
              </a:ext>
            </a:extLst>
          </p:cNvPr>
          <p:cNvSpPr/>
          <p:nvPr/>
        </p:nvSpPr>
        <p:spPr>
          <a:xfrm flipH="1">
            <a:off x="2207456" y="4669851"/>
            <a:ext cx="1825279" cy="1211068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AF6EA190-20D2-ED1A-6021-AF0EA19425D2}"/>
              </a:ext>
            </a:extLst>
          </p:cNvPr>
          <p:cNvSpPr/>
          <p:nvPr/>
        </p:nvSpPr>
        <p:spPr>
          <a:xfrm flipH="1">
            <a:off x="7064326" y="2641831"/>
            <a:ext cx="1165273" cy="120982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uble Bracket 8">
            <a:extLst>
              <a:ext uri="{FF2B5EF4-FFF2-40B4-BE49-F238E27FC236}">
                <a16:creationId xmlns:a16="http://schemas.microsoft.com/office/drawing/2014/main" id="{5AEB4C1A-BE59-FFC0-FEDB-61E20C290A55}"/>
              </a:ext>
            </a:extLst>
          </p:cNvPr>
          <p:cNvSpPr/>
          <p:nvPr/>
        </p:nvSpPr>
        <p:spPr>
          <a:xfrm flipH="1">
            <a:off x="7819286" y="4671097"/>
            <a:ext cx="1648267" cy="120982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984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573E3-CC68-82B9-D5D1-6555C82D1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transformasi</a:t>
            </a:r>
            <a:r>
              <a:rPr lang="en-US" dirty="0"/>
              <a:t> </a:t>
            </a:r>
            <a:r>
              <a:rPr lang="en-US" dirty="0" err="1"/>
              <a:t>elementer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B25C4DC-E260-BAD8-0378-2366D42149A7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r>
                  <a:rPr lang="en-US" b="0" dirty="0"/>
                  <a:t>Hij </a:t>
                </a:r>
                <a14:m>
                  <m:oMath xmlns:m="http://schemas.openxmlformats.org/officeDocument/2006/math">
                    <m:r>
                      <a:rPr lang="en-US" b="0" i="0" baseline="300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aseline="30000" dirty="0"/>
                      <m:t>(</m:t>
                    </m:r>
                    <m:r>
                      <a:rPr lang="en-US" i="1" baseline="30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m:rPr>
                        <m:nor/>
                      </m:rPr>
                      <a:rPr lang="en-US" baseline="30000" dirty="0"/>
                      <m:t>)</m:t>
                    </m:r>
                  </m:oMath>
                </a14:m>
                <a:r>
                  <a:rPr lang="en-US" b="0" dirty="0"/>
                  <a:t> (A) = </a:t>
                </a:r>
                <a:r>
                  <a:rPr lang="en-US" b="0" dirty="0" err="1"/>
                  <a:t>setiap</a:t>
                </a:r>
                <a:r>
                  <a:rPr lang="en-US" b="0" dirty="0"/>
                  <a:t> </a:t>
                </a:r>
                <a:r>
                  <a:rPr lang="en-US" b="0" dirty="0" err="1"/>
                  <a:t>elemen</a:t>
                </a:r>
                <a:r>
                  <a:rPr lang="en-US" b="0" dirty="0"/>
                  <a:t> pada baris </a:t>
                </a:r>
                <a:r>
                  <a:rPr lang="en-US" b="0" dirty="0" err="1"/>
                  <a:t>ke-i</a:t>
                </a:r>
                <a:r>
                  <a:rPr lang="en-US" b="0" dirty="0"/>
                  <a:t> </a:t>
                </a:r>
                <a:r>
                  <a:rPr lang="en-US" b="0" dirty="0" err="1"/>
                  <a:t>ditambah</a:t>
                </a:r>
                <a:r>
                  <a:rPr lang="en-US" b="0" dirty="0"/>
                  <a:t> </a:t>
                </a:r>
                <a:r>
                  <a:rPr lang="en-US" b="0" dirty="0" err="1"/>
                  <a:t>dengan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b="0" dirty="0"/>
                  <a:t> </a:t>
                </a:r>
                <a:r>
                  <a:rPr lang="en-US" b="0" dirty="0" err="1"/>
                  <a:t>setiap</a:t>
                </a:r>
                <a:r>
                  <a:rPr lang="en-US" b="0" dirty="0"/>
                  <a:t> </a:t>
                </a:r>
                <a:r>
                  <a:rPr lang="en-US" b="0" dirty="0" err="1"/>
                  <a:t>elemen</a:t>
                </a:r>
                <a:r>
                  <a:rPr lang="en-US" b="0" dirty="0"/>
                  <a:t> pada baris </a:t>
                </a:r>
                <a:r>
                  <a:rPr lang="en-US" b="0" dirty="0" err="1"/>
                  <a:t>ke</a:t>
                </a:r>
                <a:r>
                  <a:rPr lang="en-US" b="0" dirty="0"/>
                  <a:t>-j </a:t>
                </a:r>
                <a:r>
                  <a:rPr lang="en-US" b="0" dirty="0" err="1"/>
                  <a:t>dari</a:t>
                </a:r>
                <a:r>
                  <a:rPr lang="en-US" b="0" dirty="0"/>
                  <a:t> </a:t>
                </a:r>
                <a:r>
                  <a:rPr lang="en-US" b="0" dirty="0" err="1"/>
                  <a:t>matriks</a:t>
                </a:r>
                <a:r>
                  <a:rPr lang="en-US" b="0" dirty="0"/>
                  <a:t> A </a:t>
                </a:r>
                <a:r>
                  <a:rPr lang="en-US" b="0" dirty="0" err="1"/>
                  <a:t>dimana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b="0" dirty="0"/>
                  <a:t> skalar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b="0" dirty="0"/>
                  <a:t>0</a:t>
                </a:r>
              </a:p>
              <a:p>
                <a:r>
                  <a:rPr lang="en-US" dirty="0"/>
                  <a:t>A = 3   2   -4</a:t>
                </a:r>
              </a:p>
              <a:p>
                <a:pPr marL="0" indent="0">
                  <a:buNone/>
                </a:pPr>
                <a:r>
                  <a:rPr lang="en-US" dirty="0"/>
                  <a:t>           6   8    9</a:t>
                </a:r>
              </a:p>
              <a:p>
                <a:pPr marL="0" indent="0">
                  <a:buNone/>
                </a:pPr>
                <a:r>
                  <a:rPr lang="en-US" dirty="0"/>
                  <a:t>           7   5    1</a:t>
                </a:r>
              </a:p>
              <a:p>
                <a:pPr marL="0" indent="0">
                  <a:buNone/>
                </a:pPr>
                <a:r>
                  <a:rPr lang="en-US" dirty="0"/>
                  <a:t>Baris  1 </a:t>
                </a:r>
                <a:r>
                  <a:rPr lang="en-US" dirty="0" err="1"/>
                  <a:t>ditambah</a:t>
                </a:r>
                <a:r>
                  <a:rPr lang="en-US" dirty="0"/>
                  <a:t> 4 kali baris 3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H</a:t>
                </a:r>
                <a:r>
                  <a:rPr lang="en-US" baseline="-25000" dirty="0"/>
                  <a:t>13</a:t>
                </a:r>
                <a:r>
                  <a:rPr lang="en-US" dirty="0"/>
                  <a:t> </a:t>
                </a:r>
                <a:r>
                  <a:rPr lang="en-US" baseline="30000" dirty="0"/>
                  <a:t>(4)</a:t>
                </a:r>
                <a:r>
                  <a:rPr lang="en-US" dirty="0"/>
                  <a:t>(A)=  31   22   0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6      8    9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7      5    1</a:t>
                </a:r>
              </a:p>
              <a:p>
                <a:pPr marL="0" indent="0">
                  <a:buNone/>
                </a:pPr>
                <a:r>
                  <a:rPr lang="en-US" dirty="0"/>
                  <a:t>Cara:</a:t>
                </a:r>
              </a:p>
              <a:p>
                <a:pPr marL="0" indent="0">
                  <a:buNone/>
                </a:pPr>
                <a:r>
                  <a:rPr lang="en-US" dirty="0"/>
                  <a:t>Baris 1           =    3    2    -4</a:t>
                </a:r>
              </a:p>
              <a:p>
                <a:pPr marL="0" indent="0">
                  <a:buNone/>
                </a:pPr>
                <a:r>
                  <a:rPr lang="en-US" dirty="0"/>
                  <a:t>4 kali baris 3 =   28  20   4</a:t>
                </a:r>
              </a:p>
              <a:p>
                <a:pPr marL="0" indent="0">
                  <a:buNone/>
                </a:pPr>
                <a:r>
                  <a:rPr lang="en-US" dirty="0"/>
                  <a:t>Baris 1 </a:t>
                </a:r>
                <a:r>
                  <a:rPr lang="en-US" dirty="0" err="1"/>
                  <a:t>baru</a:t>
                </a:r>
                <a:r>
                  <a:rPr lang="en-US" dirty="0"/>
                  <a:t>  =   31  22   0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B25C4DC-E260-BAD8-0378-2366D42149A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1222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10DFD1E-381E-F022-5FED-E9FE2C837715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r>
                  <a:rPr lang="en-US" dirty="0"/>
                  <a:t>K</a:t>
                </a:r>
                <a:r>
                  <a:rPr lang="en-US" b="0" dirty="0"/>
                  <a:t>ij </a:t>
                </a:r>
                <a14:m>
                  <m:oMath xmlns:m="http://schemas.openxmlformats.org/officeDocument/2006/math">
                    <m:r>
                      <a:rPr lang="en-US" b="0" i="0" baseline="300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aseline="30000" dirty="0"/>
                      <m:t>(</m:t>
                    </m:r>
                    <m:r>
                      <a:rPr lang="en-US" i="1" baseline="30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m:rPr>
                        <m:nor/>
                      </m:rPr>
                      <a:rPr lang="en-US" baseline="30000" dirty="0"/>
                      <m:t>)</m:t>
                    </m:r>
                  </m:oMath>
                </a14:m>
                <a:r>
                  <a:rPr lang="en-US" b="0" dirty="0"/>
                  <a:t> (A) = </a:t>
                </a:r>
                <a:r>
                  <a:rPr lang="en-US" dirty="0"/>
                  <a:t>setiap </a:t>
                </a:r>
                <a:r>
                  <a:rPr lang="en-US" dirty="0" err="1"/>
                  <a:t>elemen</a:t>
                </a:r>
                <a:r>
                  <a:rPr lang="en-US" dirty="0"/>
                  <a:t> pada </a:t>
                </a:r>
                <a:r>
                  <a:rPr lang="en-US" dirty="0" err="1"/>
                  <a:t>kolom</a:t>
                </a:r>
                <a:r>
                  <a:rPr lang="en-US" dirty="0"/>
                  <a:t>  </a:t>
                </a:r>
                <a:r>
                  <a:rPr lang="en-US" dirty="0" err="1"/>
                  <a:t>ke-i</a:t>
                </a:r>
                <a:r>
                  <a:rPr lang="en-US" dirty="0"/>
                  <a:t> </a:t>
                </a:r>
                <a:r>
                  <a:rPr lang="en-US" dirty="0" err="1"/>
                  <a:t>ditambah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elemen</a:t>
                </a:r>
                <a:r>
                  <a:rPr lang="en-US" dirty="0"/>
                  <a:t> pada </a:t>
                </a:r>
                <a:r>
                  <a:rPr lang="en-US" dirty="0" err="1"/>
                  <a:t>kolom</a:t>
                </a:r>
                <a:r>
                  <a:rPr lang="en-US" dirty="0"/>
                  <a:t> </a:t>
                </a:r>
                <a:r>
                  <a:rPr lang="en-US" dirty="0" err="1"/>
                  <a:t>ke</a:t>
                </a:r>
                <a:r>
                  <a:rPr lang="en-US" dirty="0"/>
                  <a:t>-j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A </a:t>
                </a:r>
                <a:r>
                  <a:rPr lang="en-US" dirty="0" err="1"/>
                  <a:t>dimana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skalar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dirty="0"/>
                  <a:t>0</a:t>
                </a:r>
              </a:p>
              <a:p>
                <a:r>
                  <a:rPr lang="en-US" dirty="0"/>
                  <a:t>A = 3   2   -4</a:t>
                </a:r>
              </a:p>
              <a:p>
                <a:pPr marL="0" indent="0">
                  <a:buNone/>
                </a:pPr>
                <a:r>
                  <a:rPr lang="en-US" dirty="0"/>
                  <a:t>           6   8    9</a:t>
                </a:r>
              </a:p>
              <a:p>
                <a:pPr marL="0" indent="0">
                  <a:buNone/>
                </a:pPr>
                <a:r>
                  <a:rPr lang="en-US" dirty="0"/>
                  <a:t>           7   5    1</a:t>
                </a:r>
              </a:p>
              <a:p>
                <a:pPr marL="0" indent="0">
                  <a:buNone/>
                </a:pPr>
                <a:r>
                  <a:rPr lang="en-US" dirty="0"/>
                  <a:t>Kolom 2 </a:t>
                </a:r>
                <a:r>
                  <a:rPr lang="en-US" dirty="0" err="1"/>
                  <a:t>ditambah</a:t>
                </a:r>
                <a:r>
                  <a:rPr lang="en-US" dirty="0"/>
                  <a:t> -2  kali </a:t>
                </a:r>
                <a:r>
                  <a:rPr lang="en-US" dirty="0" err="1"/>
                  <a:t>kolom</a:t>
                </a:r>
                <a:r>
                  <a:rPr lang="en-US" dirty="0"/>
                  <a:t> 3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H</a:t>
                </a:r>
                <a:r>
                  <a:rPr lang="en-US" baseline="-25000" dirty="0"/>
                  <a:t>23</a:t>
                </a:r>
                <a:r>
                  <a:rPr lang="en-US" dirty="0"/>
                  <a:t> </a:t>
                </a:r>
                <a:r>
                  <a:rPr lang="en-US" baseline="30000" dirty="0"/>
                  <a:t>(-2)</a:t>
                </a:r>
                <a:r>
                  <a:rPr lang="en-US" dirty="0"/>
                  <a:t>(A)=  3    10   -4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6    -10   9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7      3     1</a:t>
                </a:r>
              </a:p>
              <a:p>
                <a:pPr marL="0" indent="0">
                  <a:buNone/>
                </a:pPr>
                <a:r>
                  <a:rPr lang="en-US" dirty="0"/>
                  <a:t>Cara:</a:t>
                </a:r>
              </a:p>
              <a:p>
                <a:pPr marL="0" indent="0">
                  <a:buNone/>
                </a:pPr>
                <a:r>
                  <a:rPr lang="en-US" dirty="0"/>
                  <a:t>Kolom 2           =    2      8   5</a:t>
                </a:r>
              </a:p>
              <a:p>
                <a:pPr marL="0" indent="0">
                  <a:buNone/>
                </a:pPr>
                <a:r>
                  <a:rPr lang="en-US" dirty="0"/>
                  <a:t>-2 kali </a:t>
                </a:r>
                <a:r>
                  <a:rPr lang="en-US" dirty="0" err="1"/>
                  <a:t>kolom</a:t>
                </a:r>
                <a:r>
                  <a:rPr lang="en-US" dirty="0"/>
                  <a:t> 3 =   8   -18  -2</a:t>
                </a:r>
              </a:p>
              <a:p>
                <a:pPr marL="0" indent="0">
                  <a:buNone/>
                </a:pPr>
                <a:r>
                  <a:rPr lang="en-US" dirty="0"/>
                  <a:t>Kolom 2 </a:t>
                </a:r>
                <a:r>
                  <a:rPr lang="en-US" dirty="0" err="1"/>
                  <a:t>baru</a:t>
                </a:r>
                <a:r>
                  <a:rPr lang="en-US" dirty="0"/>
                  <a:t>   =   10  -10  3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10DFD1E-381E-F022-5FED-E9FE2C83771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3"/>
                <a:stretch>
                  <a:fillRect l="-1222" t="-2326" r="-4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Double Bracket 4">
            <a:extLst>
              <a:ext uri="{FF2B5EF4-FFF2-40B4-BE49-F238E27FC236}">
                <a16:creationId xmlns:a16="http://schemas.microsoft.com/office/drawing/2014/main" id="{2EAA6F55-DFBF-1A85-14B0-9E5891E2F460}"/>
              </a:ext>
            </a:extLst>
          </p:cNvPr>
          <p:cNvSpPr/>
          <p:nvPr/>
        </p:nvSpPr>
        <p:spPr>
          <a:xfrm flipH="1">
            <a:off x="1463040" y="2518117"/>
            <a:ext cx="914400" cy="910883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uble Bracket 5">
            <a:extLst>
              <a:ext uri="{FF2B5EF4-FFF2-40B4-BE49-F238E27FC236}">
                <a16:creationId xmlns:a16="http://schemas.microsoft.com/office/drawing/2014/main" id="{EDC54D20-24C4-63F4-56F7-591A852075BD}"/>
              </a:ext>
            </a:extLst>
          </p:cNvPr>
          <p:cNvSpPr/>
          <p:nvPr/>
        </p:nvSpPr>
        <p:spPr>
          <a:xfrm flipH="1">
            <a:off x="1958925" y="3784209"/>
            <a:ext cx="914400" cy="872197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DF05594-96C8-8644-E8DE-10C0282345CC}"/>
              </a:ext>
            </a:extLst>
          </p:cNvPr>
          <p:cNvCxnSpPr/>
          <p:nvPr/>
        </p:nvCxnSpPr>
        <p:spPr>
          <a:xfrm>
            <a:off x="2377440" y="5641145"/>
            <a:ext cx="10269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ouble Bracket 8">
            <a:extLst>
              <a:ext uri="{FF2B5EF4-FFF2-40B4-BE49-F238E27FC236}">
                <a16:creationId xmlns:a16="http://schemas.microsoft.com/office/drawing/2014/main" id="{89F652DD-61CE-6EE2-7E8F-5CFBBE1B5BBE}"/>
              </a:ext>
            </a:extLst>
          </p:cNvPr>
          <p:cNvSpPr/>
          <p:nvPr/>
        </p:nvSpPr>
        <p:spPr>
          <a:xfrm>
            <a:off x="6752493" y="2518117"/>
            <a:ext cx="914400" cy="9144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uble Bracket 9">
            <a:extLst>
              <a:ext uri="{FF2B5EF4-FFF2-40B4-BE49-F238E27FC236}">
                <a16:creationId xmlns:a16="http://schemas.microsoft.com/office/drawing/2014/main" id="{C669226B-8489-62A8-A396-B9FC5218F038}"/>
              </a:ext>
            </a:extLst>
          </p:cNvPr>
          <p:cNvSpPr/>
          <p:nvPr/>
        </p:nvSpPr>
        <p:spPr>
          <a:xfrm>
            <a:off x="7244862" y="3784209"/>
            <a:ext cx="1252024" cy="872197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19A187A-B319-E9A6-87A3-7E67AEF0F4B9}"/>
              </a:ext>
            </a:extLst>
          </p:cNvPr>
          <p:cNvCxnSpPr/>
          <p:nvPr/>
        </p:nvCxnSpPr>
        <p:spPr>
          <a:xfrm>
            <a:off x="7849772" y="5641145"/>
            <a:ext cx="1097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348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573E3-CC68-82B9-D5D1-6555C82D1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transformasi</a:t>
            </a:r>
            <a:r>
              <a:rPr lang="en-US" dirty="0"/>
              <a:t> </a:t>
            </a:r>
            <a:r>
              <a:rPr lang="en-US" dirty="0" err="1"/>
              <a:t>elementer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B25C4DC-E260-BAD8-0378-2366D42149A7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838200" y="1448972"/>
                <a:ext cx="5181600" cy="4727991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b="0" dirty="0"/>
                  <a:t>H</a:t>
                </a:r>
                <a:r>
                  <a:rPr lang="en-US" b="0" baseline="-25000" dirty="0"/>
                  <a:t>i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b="0" i="1" baseline="-2500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𝑖𝑗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b="0" i="1" baseline="-2500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b="0" dirty="0"/>
                  <a:t> (A) = </a:t>
                </a:r>
                <a:r>
                  <a:rPr lang="en-US" b="0" dirty="0" err="1"/>
                  <a:t>setiap</a:t>
                </a:r>
                <a:r>
                  <a:rPr lang="en-US" b="0" dirty="0"/>
                  <a:t> </a:t>
                </a:r>
                <a:r>
                  <a:rPr lang="en-US" b="0" dirty="0" err="1"/>
                  <a:t>elemen</a:t>
                </a:r>
                <a:r>
                  <a:rPr lang="en-US" b="0" dirty="0"/>
                  <a:t> pada baris </a:t>
                </a:r>
                <a:r>
                  <a:rPr lang="en-US" b="0" dirty="0" err="1"/>
                  <a:t>ke-i</a:t>
                </a:r>
                <a:r>
                  <a:rPr lang="en-US" dirty="0"/>
                  <a:t> </a:t>
                </a:r>
                <a:r>
                  <a:rPr lang="en-US" dirty="0" err="1"/>
                  <a:t>dikali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m:rPr>
                        <m:sty m:val="p"/>
                      </m:rP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ditambah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dengan</m:t>
                    </m:r>
                  </m:oMath>
                </a14:m>
                <a:r>
                  <a:rPr lang="en-US" b="0" dirty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b="0" baseline="-25000" dirty="0"/>
                  <a:t>2</a:t>
                </a:r>
                <a:r>
                  <a:rPr lang="en-US" b="0" dirty="0"/>
                  <a:t> kali </a:t>
                </a:r>
                <a:r>
                  <a:rPr lang="en-US" b="0" dirty="0" err="1"/>
                  <a:t>setiap</a:t>
                </a:r>
                <a:r>
                  <a:rPr lang="en-US" b="0" dirty="0"/>
                  <a:t> </a:t>
                </a:r>
                <a:r>
                  <a:rPr lang="en-US" b="0" dirty="0" err="1"/>
                  <a:t>elemen</a:t>
                </a:r>
                <a:r>
                  <a:rPr lang="en-US" b="0" dirty="0"/>
                  <a:t> pada baris </a:t>
                </a:r>
                <a:r>
                  <a:rPr lang="en-US" b="0" dirty="0" err="1"/>
                  <a:t>ke</a:t>
                </a:r>
                <a:r>
                  <a:rPr lang="en-US" b="0" dirty="0"/>
                  <a:t>-j </a:t>
                </a:r>
                <a:r>
                  <a:rPr lang="en-US" b="0" dirty="0" err="1"/>
                  <a:t>dari</a:t>
                </a:r>
                <a:r>
                  <a:rPr lang="en-US" b="0" dirty="0"/>
                  <a:t> </a:t>
                </a:r>
                <a:r>
                  <a:rPr lang="en-US" b="0" dirty="0" err="1"/>
                  <a:t>matriks</a:t>
                </a:r>
                <a:r>
                  <a:rPr lang="en-US" b="0" dirty="0"/>
                  <a:t> A </a:t>
                </a:r>
                <a:r>
                  <a:rPr lang="en-US" b="0" dirty="0" err="1"/>
                  <a:t>dimana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b="0" i="1" baseline="-2500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i="1" baseline="-250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b="0" dirty="0"/>
                  <a:t> skalar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b="0" dirty="0"/>
                  <a:t>0</a:t>
                </a:r>
              </a:p>
              <a:p>
                <a:r>
                  <a:rPr lang="en-US" dirty="0"/>
                  <a:t>A =  4   3    -2</a:t>
                </a:r>
              </a:p>
              <a:p>
                <a:pPr marL="0" indent="0">
                  <a:buNone/>
                </a:pPr>
                <a:r>
                  <a:rPr lang="en-US" dirty="0"/>
                  <a:t>            8   -7    6</a:t>
                </a:r>
              </a:p>
              <a:p>
                <a:pPr marL="0" indent="0">
                  <a:buNone/>
                </a:pPr>
                <a:r>
                  <a:rPr lang="en-US" dirty="0"/>
                  <a:t>            5    9    1</a:t>
                </a:r>
              </a:p>
              <a:p>
                <a:pPr marL="0" indent="0">
                  <a:buNone/>
                </a:pPr>
                <a:r>
                  <a:rPr lang="en-US" dirty="0"/>
                  <a:t>3 kali baris 2 </a:t>
                </a:r>
                <a:r>
                  <a:rPr lang="en-US" dirty="0" err="1"/>
                  <a:t>ditambah</a:t>
                </a:r>
                <a:r>
                  <a:rPr lang="en-US" dirty="0"/>
                  <a:t> 2 kali baris 1 </a:t>
                </a:r>
                <a:r>
                  <a:rPr lang="en-US" dirty="0" err="1"/>
                  <a:t>adalah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H</a:t>
                </a:r>
                <a:r>
                  <a:rPr lang="en-US" baseline="-25000" dirty="0"/>
                  <a:t>2</a:t>
                </a:r>
                <a:r>
                  <a:rPr lang="en-US" baseline="30000" dirty="0"/>
                  <a:t>3</a:t>
                </a:r>
                <a:r>
                  <a:rPr lang="en-US" baseline="-25000" dirty="0"/>
                  <a:t>1</a:t>
                </a:r>
                <a:r>
                  <a:rPr lang="en-US" baseline="30000" dirty="0"/>
                  <a:t>2</a:t>
                </a:r>
                <a:r>
                  <a:rPr lang="en-US" dirty="0"/>
                  <a:t> (A)=    4      3   -2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32  -15  14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5     9     1</a:t>
                </a:r>
              </a:p>
              <a:p>
                <a:pPr marL="0" indent="0">
                  <a:buNone/>
                </a:pPr>
                <a:r>
                  <a:rPr lang="en-US" dirty="0"/>
                  <a:t>Cara:</a:t>
                </a:r>
              </a:p>
              <a:p>
                <a:pPr marL="0" indent="0">
                  <a:buNone/>
                </a:pPr>
                <a:r>
                  <a:rPr lang="en-US" dirty="0"/>
                  <a:t>3 kali baris 2     =    24     -21     18</a:t>
                </a:r>
              </a:p>
              <a:p>
                <a:pPr marL="0" indent="0">
                  <a:buNone/>
                </a:pPr>
                <a:r>
                  <a:rPr lang="en-US" dirty="0"/>
                  <a:t>2 kali baris 1     =      8        6       -4</a:t>
                </a:r>
              </a:p>
              <a:p>
                <a:pPr marL="0" indent="0">
                  <a:buNone/>
                </a:pPr>
                <a:r>
                  <a:rPr lang="en-US" dirty="0"/>
                  <a:t>Baris 2 </a:t>
                </a:r>
                <a:r>
                  <a:rPr lang="en-US" dirty="0" err="1"/>
                  <a:t>baru</a:t>
                </a:r>
                <a:r>
                  <a:rPr lang="en-US" dirty="0"/>
                  <a:t>        =   32     -15     14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B25C4DC-E260-BAD8-0378-2366D42149A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838200" y="1448972"/>
                <a:ext cx="5181600" cy="4727991"/>
              </a:xfrm>
              <a:blipFill>
                <a:blip r:embed="rId2"/>
                <a:stretch>
                  <a:fillRect l="-1467" t="-2413" b="-1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10DFD1E-381E-F022-5FED-E9FE2C837715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200" y="1448972"/>
                <a:ext cx="5181600" cy="4727991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dirty="0" err="1"/>
                  <a:t>K</a:t>
                </a:r>
                <a:r>
                  <a:rPr lang="en-US" baseline="-25000" dirty="0" err="1"/>
                  <a:t>j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i="1" baseline="-250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𝑖𝑗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i="1" baseline="-250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(A) = setiap </a:t>
                </a:r>
                <a:r>
                  <a:rPr lang="en-US" dirty="0" err="1"/>
                  <a:t>elemen</a:t>
                </a:r>
                <a:r>
                  <a:rPr lang="en-US" dirty="0"/>
                  <a:t> pada </a:t>
                </a:r>
                <a:r>
                  <a:rPr lang="en-US" dirty="0" err="1"/>
                  <a:t>kolom</a:t>
                </a:r>
                <a:r>
                  <a:rPr lang="en-US" dirty="0"/>
                  <a:t> </a:t>
                </a:r>
                <a:r>
                  <a:rPr lang="en-US" dirty="0" err="1"/>
                  <a:t>ke-i</a:t>
                </a:r>
                <a:r>
                  <a:rPr lang="en-US" dirty="0"/>
                  <a:t> </a:t>
                </a:r>
                <a:r>
                  <a:rPr lang="en-US" dirty="0" err="1"/>
                  <a:t>dikali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m:rPr>
                        <m:sty m:val="p"/>
                      </m:rP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ditambah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dengan</m:t>
                    </m:r>
                  </m:oMath>
                </a14:m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baseline="-25000" dirty="0"/>
                  <a:t>2</a:t>
                </a:r>
                <a:r>
                  <a:rPr lang="en-US" dirty="0"/>
                  <a:t> kali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elemen</a:t>
                </a:r>
                <a:r>
                  <a:rPr lang="en-US" dirty="0"/>
                  <a:t> pada </a:t>
                </a:r>
                <a:r>
                  <a:rPr lang="en-US" dirty="0" err="1"/>
                  <a:t>kolom</a:t>
                </a:r>
                <a:r>
                  <a:rPr lang="en-US" dirty="0"/>
                  <a:t> </a:t>
                </a:r>
                <a:r>
                  <a:rPr lang="en-US" dirty="0" err="1"/>
                  <a:t>ke</a:t>
                </a:r>
                <a:r>
                  <a:rPr lang="en-US" dirty="0"/>
                  <a:t>-j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A </a:t>
                </a:r>
                <a:r>
                  <a:rPr lang="en-US" dirty="0" err="1"/>
                  <a:t>dimana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i="1" baseline="-250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US" i="1" baseline="-250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skalar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dirty="0"/>
                  <a:t>0</a:t>
                </a:r>
              </a:p>
              <a:p>
                <a:r>
                  <a:rPr lang="en-US" dirty="0"/>
                  <a:t>A =  4   3    -2</a:t>
                </a:r>
              </a:p>
              <a:p>
                <a:pPr marL="0" indent="0">
                  <a:buNone/>
                </a:pPr>
                <a:r>
                  <a:rPr lang="en-US" dirty="0"/>
                  <a:t>            8   -7    6</a:t>
                </a:r>
              </a:p>
              <a:p>
                <a:pPr marL="0" indent="0">
                  <a:buNone/>
                </a:pPr>
                <a:r>
                  <a:rPr lang="en-US" dirty="0"/>
                  <a:t>            5    9    1</a:t>
                </a:r>
              </a:p>
              <a:p>
                <a:pPr marL="0" indent="0">
                  <a:buNone/>
                </a:pPr>
                <a:r>
                  <a:rPr lang="en-US" dirty="0"/>
                  <a:t>2 kali </a:t>
                </a:r>
                <a:r>
                  <a:rPr lang="en-US" dirty="0" err="1"/>
                  <a:t>kolom</a:t>
                </a:r>
                <a:r>
                  <a:rPr lang="en-US" dirty="0"/>
                  <a:t> 1 </a:t>
                </a:r>
                <a:r>
                  <a:rPr lang="en-US" dirty="0" err="1"/>
                  <a:t>ditambah</a:t>
                </a:r>
                <a:r>
                  <a:rPr lang="en-US" dirty="0"/>
                  <a:t> 4 kali </a:t>
                </a:r>
                <a:r>
                  <a:rPr lang="en-US" dirty="0" err="1"/>
                  <a:t>kolom</a:t>
                </a:r>
                <a:r>
                  <a:rPr lang="en-US" dirty="0"/>
                  <a:t> 3 </a:t>
                </a:r>
                <a:r>
                  <a:rPr lang="en-US" dirty="0" err="1"/>
                  <a:t>adalah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K</a:t>
                </a:r>
                <a:r>
                  <a:rPr lang="en-US" baseline="-25000"/>
                  <a:t>1</a:t>
                </a:r>
                <a:r>
                  <a:rPr lang="en-US" baseline="30000"/>
                  <a:t>2</a:t>
                </a:r>
                <a:r>
                  <a:rPr lang="en-US" baseline="-25000"/>
                  <a:t>3</a:t>
                </a:r>
                <a:r>
                  <a:rPr lang="en-US" baseline="30000"/>
                  <a:t>4</a:t>
                </a:r>
                <a:r>
                  <a:rPr lang="en-US"/>
                  <a:t> </a:t>
                </a:r>
                <a:r>
                  <a:rPr lang="en-US" dirty="0"/>
                  <a:t>(A)=    0      3     -2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40     -7     6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14     9      1</a:t>
                </a:r>
              </a:p>
              <a:p>
                <a:pPr marL="0" indent="0">
                  <a:buNone/>
                </a:pPr>
                <a:r>
                  <a:rPr lang="en-US" dirty="0"/>
                  <a:t>Cara:</a:t>
                </a:r>
              </a:p>
              <a:p>
                <a:pPr marL="0" indent="0">
                  <a:buNone/>
                </a:pPr>
                <a:r>
                  <a:rPr lang="en-US" dirty="0"/>
                  <a:t>2 kali </a:t>
                </a:r>
                <a:r>
                  <a:rPr lang="en-US" dirty="0" err="1"/>
                  <a:t>kolom</a:t>
                </a:r>
                <a:r>
                  <a:rPr lang="en-US" dirty="0"/>
                  <a:t> 1     =       8        16      10</a:t>
                </a:r>
              </a:p>
              <a:p>
                <a:pPr marL="0" indent="0">
                  <a:buNone/>
                </a:pPr>
                <a:r>
                  <a:rPr lang="en-US" dirty="0"/>
                  <a:t>4 kali </a:t>
                </a:r>
                <a:r>
                  <a:rPr lang="en-US" dirty="0" err="1"/>
                  <a:t>kolom</a:t>
                </a:r>
                <a:r>
                  <a:rPr lang="en-US" dirty="0"/>
                  <a:t> 3     =      -8        24       4</a:t>
                </a:r>
              </a:p>
              <a:p>
                <a:pPr marL="0" indent="0">
                  <a:buNone/>
                </a:pPr>
                <a:r>
                  <a:rPr lang="en-US" dirty="0"/>
                  <a:t>Kolom 1 </a:t>
                </a:r>
                <a:r>
                  <a:rPr lang="en-US" dirty="0" err="1"/>
                  <a:t>baru</a:t>
                </a:r>
                <a:r>
                  <a:rPr lang="en-US" dirty="0"/>
                  <a:t>        =     0        40       14</a:t>
                </a:r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10DFD1E-381E-F022-5FED-E9FE2C83771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200" y="1448972"/>
                <a:ext cx="5181600" cy="4727991"/>
              </a:xfrm>
              <a:blipFill>
                <a:blip r:embed="rId3"/>
                <a:stretch>
                  <a:fillRect l="-1467" t="-2413" b="-1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Double Bracket 4">
            <a:extLst>
              <a:ext uri="{FF2B5EF4-FFF2-40B4-BE49-F238E27FC236}">
                <a16:creationId xmlns:a16="http://schemas.microsoft.com/office/drawing/2014/main" id="{2EAA6F55-DFBF-1A85-14B0-9E5891E2F460}"/>
              </a:ext>
            </a:extLst>
          </p:cNvPr>
          <p:cNvSpPr/>
          <p:nvPr/>
        </p:nvSpPr>
        <p:spPr>
          <a:xfrm flipH="1">
            <a:off x="1463040" y="2377441"/>
            <a:ext cx="1181686" cy="105156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uble Bracket 5">
            <a:extLst>
              <a:ext uri="{FF2B5EF4-FFF2-40B4-BE49-F238E27FC236}">
                <a16:creationId xmlns:a16="http://schemas.microsoft.com/office/drawing/2014/main" id="{EDC54D20-24C4-63F4-56F7-591A852075BD}"/>
              </a:ext>
            </a:extLst>
          </p:cNvPr>
          <p:cNvSpPr/>
          <p:nvPr/>
        </p:nvSpPr>
        <p:spPr>
          <a:xfrm flipH="1">
            <a:off x="1958924" y="3784209"/>
            <a:ext cx="1356361" cy="872197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DF05594-96C8-8644-E8DE-10C0282345CC}"/>
              </a:ext>
            </a:extLst>
          </p:cNvPr>
          <p:cNvCxnSpPr>
            <a:cxnSpLocks/>
          </p:cNvCxnSpPr>
          <p:nvPr/>
        </p:nvCxnSpPr>
        <p:spPr>
          <a:xfrm>
            <a:off x="2801814" y="5781822"/>
            <a:ext cx="1531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ouble Bracket 8">
            <a:extLst>
              <a:ext uri="{FF2B5EF4-FFF2-40B4-BE49-F238E27FC236}">
                <a16:creationId xmlns:a16="http://schemas.microsoft.com/office/drawing/2014/main" id="{89F652DD-61CE-6EE2-7E8F-5CFBBE1B5BBE}"/>
              </a:ext>
            </a:extLst>
          </p:cNvPr>
          <p:cNvSpPr/>
          <p:nvPr/>
        </p:nvSpPr>
        <p:spPr>
          <a:xfrm>
            <a:off x="6893169" y="2377441"/>
            <a:ext cx="1111346" cy="1055076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uble Bracket 9">
            <a:extLst>
              <a:ext uri="{FF2B5EF4-FFF2-40B4-BE49-F238E27FC236}">
                <a16:creationId xmlns:a16="http://schemas.microsoft.com/office/drawing/2014/main" id="{C669226B-8489-62A8-A396-B9FC5218F038}"/>
              </a:ext>
            </a:extLst>
          </p:cNvPr>
          <p:cNvSpPr/>
          <p:nvPr/>
        </p:nvSpPr>
        <p:spPr>
          <a:xfrm>
            <a:off x="7244861" y="3784209"/>
            <a:ext cx="1491175" cy="1055075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19A187A-B319-E9A6-87A3-7E67AEF0F4B9}"/>
              </a:ext>
            </a:extLst>
          </p:cNvPr>
          <p:cNvCxnSpPr>
            <a:cxnSpLocks/>
          </p:cNvCxnSpPr>
          <p:nvPr/>
        </p:nvCxnSpPr>
        <p:spPr>
          <a:xfrm>
            <a:off x="8440616" y="5781822"/>
            <a:ext cx="1631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016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47AFB-8117-8B64-9E00-EC258B270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500188"/>
          </a:xfrm>
        </p:spPr>
        <p:txBody>
          <a:bodyPr/>
          <a:lstStyle/>
          <a:p>
            <a:pPr algn="ctr"/>
            <a:r>
              <a:rPr lang="en-US" b="1" dirty="0" err="1"/>
              <a:t>Matriks</a:t>
            </a:r>
            <a:r>
              <a:rPr lang="en-US" b="1" dirty="0"/>
              <a:t> </a:t>
            </a:r>
            <a:r>
              <a:rPr lang="en-US" b="1" dirty="0" err="1"/>
              <a:t>Ekivalen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D26BA31E-C34D-D96E-C20C-D8F119BEE174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831850" y="3840481"/>
                <a:ext cx="10515600" cy="2249170"/>
              </a:xfrm>
            </p:spPr>
            <p:txBody>
              <a:bodyPr/>
              <a:lstStyle/>
              <a:p>
                <a:pPr algn="ctr"/>
                <a:r>
                  <a:rPr lang="en-US" dirty="0"/>
                  <a:t>Matriks A 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dirty="0" err="1"/>
                  <a:t>ekivalen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B, </a:t>
                </a:r>
                <a:r>
                  <a:rPr lang="en-US" dirty="0" err="1"/>
                  <a:t>ditulis</a:t>
                </a:r>
                <a:r>
                  <a:rPr lang="en-US" dirty="0"/>
                  <a:t> A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B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A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transformasi</a:t>
                </a:r>
                <a:r>
                  <a:rPr lang="en-US" dirty="0"/>
                  <a:t> </a:t>
                </a:r>
                <a:r>
                  <a:rPr lang="en-US" dirty="0" err="1"/>
                  <a:t>elementer</a:t>
                </a:r>
                <a:r>
                  <a:rPr lang="en-US" dirty="0"/>
                  <a:t> baris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:r>
                  <a:rPr lang="en-US" dirty="0" err="1"/>
                  <a:t>kolom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D26BA31E-C34D-D96E-C20C-D8F119BEE1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1850" y="3840481"/>
                <a:ext cx="10515600" cy="2249170"/>
              </a:xfrm>
              <a:blipFill>
                <a:blip r:embed="rId2"/>
                <a:stretch>
                  <a:fillRect t="-33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1770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8E5112-7E89-9058-4D9A-DAC53BC6B1A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787792"/>
                <a:ext cx="10515600" cy="559894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Matriks A 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dirty="0" err="1"/>
                  <a:t>ekivalen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B, </a:t>
                </a:r>
                <a:r>
                  <a:rPr lang="en-US" dirty="0" err="1"/>
                  <a:t>ditulis</a:t>
                </a:r>
                <a:r>
                  <a:rPr lang="en-US" dirty="0"/>
                  <a:t> A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B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A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transformasi</a:t>
                </a:r>
                <a:r>
                  <a:rPr lang="en-US" dirty="0"/>
                  <a:t> </a:t>
                </a:r>
                <a:r>
                  <a:rPr lang="en-US" dirty="0" err="1"/>
                  <a:t>elementer</a:t>
                </a:r>
                <a:r>
                  <a:rPr lang="en-US" dirty="0"/>
                  <a:t> baris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:r>
                  <a:rPr lang="en-US" dirty="0" err="1"/>
                  <a:t>kolom</a:t>
                </a:r>
                <a:endParaRPr lang="en-US" dirty="0"/>
              </a:p>
              <a:p>
                <a:r>
                  <a:rPr lang="en-US" dirty="0"/>
                  <a:t>Jika </a:t>
                </a:r>
                <a:r>
                  <a:rPr lang="en-US" dirty="0" err="1"/>
                  <a:t>transformasi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transformasi</a:t>
                </a:r>
                <a:r>
                  <a:rPr lang="en-US" dirty="0"/>
                  <a:t> </a:t>
                </a:r>
                <a:r>
                  <a:rPr lang="en-US" dirty="0" err="1"/>
                  <a:t>elementer</a:t>
                </a:r>
                <a:r>
                  <a:rPr lang="en-US" dirty="0"/>
                  <a:t> baris </a:t>
                </a:r>
                <a:r>
                  <a:rPr lang="en-US" dirty="0" err="1"/>
                  <a:t>saja</a:t>
                </a:r>
                <a:r>
                  <a:rPr lang="en-US" dirty="0"/>
                  <a:t> 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dirty="0" err="1"/>
                  <a:t>ekivalen</a:t>
                </a:r>
                <a:r>
                  <a:rPr lang="en-US" dirty="0"/>
                  <a:t> baris</a:t>
                </a:r>
              </a:p>
              <a:p>
                <a:r>
                  <a:rPr lang="en-US" dirty="0"/>
                  <a:t>Jika </a:t>
                </a:r>
                <a:r>
                  <a:rPr lang="en-US" dirty="0" err="1"/>
                  <a:t>transformasi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transformasi</a:t>
                </a:r>
                <a:r>
                  <a:rPr lang="en-US" dirty="0"/>
                  <a:t> </a:t>
                </a:r>
                <a:r>
                  <a:rPr lang="en-US" dirty="0" err="1"/>
                  <a:t>elementer</a:t>
                </a:r>
                <a:r>
                  <a:rPr lang="en-US" dirty="0"/>
                  <a:t> </a:t>
                </a:r>
                <a:r>
                  <a:rPr lang="en-US" dirty="0" err="1"/>
                  <a:t>kolom</a:t>
                </a:r>
                <a:r>
                  <a:rPr lang="en-US" dirty="0"/>
                  <a:t> </a:t>
                </a:r>
                <a:r>
                  <a:rPr lang="en-US" dirty="0" err="1"/>
                  <a:t>saja</a:t>
                </a:r>
                <a:r>
                  <a:rPr lang="en-US" dirty="0"/>
                  <a:t> 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dirty="0" err="1"/>
                  <a:t>ekivalen</a:t>
                </a:r>
                <a:r>
                  <a:rPr lang="en-US" dirty="0"/>
                  <a:t> </a:t>
                </a:r>
                <a:r>
                  <a:rPr lang="en-US" dirty="0" err="1"/>
                  <a:t>kolom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Contoh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 A= 2    7    3 dan </a:t>
                </a:r>
                <a:r>
                  <a:rPr lang="en-US" dirty="0" err="1"/>
                  <a:t>matriks</a:t>
                </a:r>
                <a:r>
                  <a:rPr lang="en-US" dirty="0"/>
                  <a:t> B= 4   5  6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4    5    6                             2   7  3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Maka</a:t>
                </a:r>
                <a:r>
                  <a:rPr lang="en-US" dirty="0"/>
                  <a:t>   2  7   3         H</a:t>
                </a:r>
                <a:r>
                  <a:rPr lang="en-US" baseline="-25000" dirty="0"/>
                  <a:t>12</a:t>
                </a:r>
                <a:r>
                  <a:rPr lang="en-US" dirty="0"/>
                  <a:t>        4   5   6</a:t>
                </a:r>
              </a:p>
              <a:p>
                <a:pPr marL="0" indent="0">
                  <a:buNone/>
                </a:pPr>
                <a:r>
                  <a:rPr lang="en-US" dirty="0"/>
                  <a:t>             4  5   6                       2   7   3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8E5112-7E89-9058-4D9A-DAC53BC6B1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87792"/>
                <a:ext cx="10515600" cy="5598940"/>
              </a:xfrm>
              <a:blipFill>
                <a:blip r:embed="rId2"/>
                <a:stretch>
                  <a:fillRect l="-1206" t="-2483" b="-20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ouble Bracket 3">
            <a:extLst>
              <a:ext uri="{FF2B5EF4-FFF2-40B4-BE49-F238E27FC236}">
                <a16:creationId xmlns:a16="http://schemas.microsoft.com/office/drawing/2014/main" id="{A521DD0E-BEC3-B5B8-6C6D-1930865F8FD8}"/>
              </a:ext>
            </a:extLst>
          </p:cNvPr>
          <p:cNvSpPr/>
          <p:nvPr/>
        </p:nvSpPr>
        <p:spPr>
          <a:xfrm flipH="1">
            <a:off x="2588455" y="4037430"/>
            <a:ext cx="1392702" cy="844061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uble Bracket 4">
            <a:extLst>
              <a:ext uri="{FF2B5EF4-FFF2-40B4-BE49-F238E27FC236}">
                <a16:creationId xmlns:a16="http://schemas.microsoft.com/office/drawing/2014/main" id="{B567DF2F-1F45-D272-24CA-E888D970F5FD}"/>
              </a:ext>
            </a:extLst>
          </p:cNvPr>
          <p:cNvSpPr/>
          <p:nvPr/>
        </p:nvSpPr>
        <p:spPr>
          <a:xfrm flipH="1">
            <a:off x="6207953" y="4037430"/>
            <a:ext cx="1392702" cy="815927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uble Bracket 5">
            <a:extLst>
              <a:ext uri="{FF2B5EF4-FFF2-40B4-BE49-F238E27FC236}">
                <a16:creationId xmlns:a16="http://schemas.microsoft.com/office/drawing/2014/main" id="{9E08C8A5-217A-08E8-8183-C219C18F01E3}"/>
              </a:ext>
            </a:extLst>
          </p:cNvPr>
          <p:cNvSpPr/>
          <p:nvPr/>
        </p:nvSpPr>
        <p:spPr>
          <a:xfrm>
            <a:off x="1871003" y="5359790"/>
            <a:ext cx="1097280" cy="859375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uble Bracket 6">
            <a:extLst>
              <a:ext uri="{FF2B5EF4-FFF2-40B4-BE49-F238E27FC236}">
                <a16:creationId xmlns:a16="http://schemas.microsoft.com/office/drawing/2014/main" id="{AC3E17CC-093D-F2CF-8FED-62D6CF1CFA97}"/>
              </a:ext>
            </a:extLst>
          </p:cNvPr>
          <p:cNvSpPr/>
          <p:nvPr/>
        </p:nvSpPr>
        <p:spPr>
          <a:xfrm flipH="1">
            <a:off x="4656406" y="5382137"/>
            <a:ext cx="1209822" cy="844061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9C46AE4-2345-72AA-1FED-9D6F6F53A181}"/>
              </a:ext>
            </a:extLst>
          </p:cNvPr>
          <p:cNvCxnSpPr/>
          <p:nvPr/>
        </p:nvCxnSpPr>
        <p:spPr>
          <a:xfrm>
            <a:off x="3516923" y="5804167"/>
            <a:ext cx="9284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4603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823</Words>
  <Application>Microsoft Macintosh PowerPoint</Application>
  <PresentationFormat>Widescreen</PresentationFormat>
  <Paragraphs>103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TRANSFORMASI ELEMENTER</vt:lpstr>
      <vt:lpstr>Jenis-jenis transformasi elementer</vt:lpstr>
      <vt:lpstr>Jenis-jenis transformasi elementer</vt:lpstr>
      <vt:lpstr>Jenis-jenis transformasi elementer</vt:lpstr>
      <vt:lpstr>Jenis-jenis transformasi elementer</vt:lpstr>
      <vt:lpstr>Matriks Ekivalen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TRANSFORMASI ELEMENTER</dc:title>
  <dc:creator>Microsoft Office User</dc:creator>
  <cp:lastModifiedBy>Microsoft Office User</cp:lastModifiedBy>
  <cp:revision>24</cp:revision>
  <dcterms:created xsi:type="dcterms:W3CDTF">2023-03-22T18:25:52Z</dcterms:created>
  <dcterms:modified xsi:type="dcterms:W3CDTF">2025-10-14T03:49:00Z</dcterms:modified>
</cp:coreProperties>
</file>